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3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71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8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0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0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241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6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55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35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9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6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F7020-7210-4111-AD11-1CC8BAA6B7F0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5E050-8634-44E5-9DF1-21B768CFE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5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E8B705A7-4397-42DE-959F-7C6C3491C8D8}"/>
              </a:ext>
            </a:extLst>
          </p:cNvPr>
          <p:cNvGrpSpPr/>
          <p:nvPr/>
        </p:nvGrpSpPr>
        <p:grpSpPr>
          <a:xfrm>
            <a:off x="813652" y="1480084"/>
            <a:ext cx="10564687" cy="3903820"/>
            <a:chOff x="275255" y="935040"/>
            <a:chExt cx="10791189" cy="3764226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38B6EE4-BB46-4057-ACCC-6F678A03AB46}"/>
                </a:ext>
              </a:extLst>
            </p:cNvPr>
            <p:cNvGrpSpPr/>
            <p:nvPr/>
          </p:nvGrpSpPr>
          <p:grpSpPr>
            <a:xfrm>
              <a:off x="275255" y="935040"/>
              <a:ext cx="10791189" cy="3764226"/>
              <a:chOff x="-390669" y="1019527"/>
              <a:chExt cx="10791189" cy="3764226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2340EFAA-0EC3-4AFF-8159-F5E3B48DF3A3}"/>
                  </a:ext>
                </a:extLst>
              </p:cNvPr>
              <p:cNvGrpSpPr/>
              <p:nvPr/>
            </p:nvGrpSpPr>
            <p:grpSpPr>
              <a:xfrm>
                <a:off x="-390669" y="1019527"/>
                <a:ext cx="10745337" cy="3764226"/>
                <a:chOff x="-4132166" y="90446"/>
                <a:chExt cx="11233953" cy="3839716"/>
              </a:xfrm>
            </p:grpSpPr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D55158C4-8BD0-4383-A97A-4F2794080504}"/>
                    </a:ext>
                  </a:extLst>
                </p:cNvPr>
                <p:cNvSpPr/>
                <p:nvPr/>
              </p:nvSpPr>
              <p:spPr>
                <a:xfrm>
                  <a:off x="-2353315" y="1012881"/>
                  <a:ext cx="1292087" cy="64633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 sz="1500"/>
                </a:p>
              </p:txBody>
            </p:sp>
            <p:sp>
              <p:nvSpPr>
                <p:cNvPr id="11" name="TextBox 4">
                  <a:extLst>
                    <a:ext uri="{FF2B5EF4-FFF2-40B4-BE49-F238E27FC236}">
                      <a16:creationId xmlns:a16="http://schemas.microsoft.com/office/drawing/2014/main" id="{B4DC6E28-C1C2-4943-AFDD-7DD3C33732B1}"/>
                    </a:ext>
                  </a:extLst>
                </p:cNvPr>
                <p:cNvSpPr txBox="1"/>
                <p:nvPr/>
              </p:nvSpPr>
              <p:spPr>
                <a:xfrm>
                  <a:off x="-2140918" y="1050470"/>
                  <a:ext cx="911464" cy="56590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</a:pP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Beaker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</a:pP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250 mL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" name="TextBox 7">
                  <a:extLst>
                    <a:ext uri="{FF2B5EF4-FFF2-40B4-BE49-F238E27FC236}">
                      <a16:creationId xmlns:a16="http://schemas.microsoft.com/office/drawing/2014/main" id="{3C383D4B-3C18-42CA-93EE-EC5A743E270E}"/>
                    </a:ext>
                  </a:extLst>
                </p:cNvPr>
                <p:cNvSpPr txBox="1"/>
                <p:nvPr/>
              </p:nvSpPr>
              <p:spPr>
                <a:xfrm>
                  <a:off x="-4132166" y="897397"/>
                  <a:ext cx="1849937" cy="54490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1</a:t>
                  </a: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0 g </a:t>
                  </a: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ginger powder </a:t>
                  </a:r>
                </a:p>
                <a:p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40 mesh 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" name="TextBox 12">
                  <a:extLst>
                    <a:ext uri="{FF2B5EF4-FFF2-40B4-BE49-F238E27FC236}">
                      <a16:creationId xmlns:a16="http://schemas.microsoft.com/office/drawing/2014/main" id="{461BE657-7172-4772-AEFB-557D8998C15A}"/>
                    </a:ext>
                  </a:extLst>
                </p:cNvPr>
                <p:cNvSpPr txBox="1"/>
                <p:nvPr/>
              </p:nvSpPr>
              <p:spPr>
                <a:xfrm>
                  <a:off x="-2777094" y="90446"/>
                  <a:ext cx="1940458" cy="32296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</a:t>
                  </a: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00 m</a:t>
                  </a: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L ethanol  96</a:t>
                  </a: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%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7F357601-1B1C-4B9E-BB0D-2CFCD012D139}"/>
                    </a:ext>
                  </a:extLst>
                </p:cNvPr>
                <p:cNvSpPr/>
                <p:nvPr/>
              </p:nvSpPr>
              <p:spPr>
                <a:xfrm>
                  <a:off x="-220049" y="995298"/>
                  <a:ext cx="2092261" cy="795699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 sz="1500"/>
                </a:p>
              </p:txBody>
            </p:sp>
            <p:sp>
              <p:nvSpPr>
                <p:cNvPr id="17" name="TextBox 18">
                  <a:extLst>
                    <a:ext uri="{FF2B5EF4-FFF2-40B4-BE49-F238E27FC236}">
                      <a16:creationId xmlns:a16="http://schemas.microsoft.com/office/drawing/2014/main" id="{E80921C7-0762-4DCC-BB05-82D3151099D3}"/>
                    </a:ext>
                  </a:extLst>
                </p:cNvPr>
                <p:cNvSpPr txBox="1"/>
                <p:nvPr/>
              </p:nvSpPr>
              <p:spPr>
                <a:xfrm>
                  <a:off x="-265242" y="979528"/>
                  <a:ext cx="2121952" cy="8088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</a:pP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Ultrasonic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</a:pP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30,60,90, 120 minutes 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</a:pP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40, 50 kHz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A39461B3-5BF0-4C81-AC1B-D611E771A821}"/>
                    </a:ext>
                  </a:extLst>
                </p:cNvPr>
                <p:cNvSpPr/>
                <p:nvPr/>
              </p:nvSpPr>
              <p:spPr>
                <a:xfrm>
                  <a:off x="2713909" y="1039999"/>
                  <a:ext cx="1292087" cy="64633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 sz="1500"/>
                </a:p>
              </p:txBody>
            </p:sp>
            <p:sp>
              <p:nvSpPr>
                <p:cNvPr id="19" name="TextBox 20">
                  <a:extLst>
                    <a:ext uri="{FF2B5EF4-FFF2-40B4-BE49-F238E27FC236}">
                      <a16:creationId xmlns:a16="http://schemas.microsoft.com/office/drawing/2014/main" id="{9834A21B-04B4-4250-BAAB-C11D726EA232}"/>
                    </a:ext>
                  </a:extLst>
                </p:cNvPr>
                <p:cNvSpPr txBox="1"/>
                <p:nvPr/>
              </p:nvSpPr>
              <p:spPr>
                <a:xfrm>
                  <a:off x="2966074" y="1235241"/>
                  <a:ext cx="628102" cy="32296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Filt</a:t>
                  </a: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er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2" name="Straight Arrow Connector 21">
                  <a:extLst>
                    <a:ext uri="{FF2B5EF4-FFF2-40B4-BE49-F238E27FC236}">
                      <a16:creationId xmlns:a16="http://schemas.microsoft.com/office/drawing/2014/main" id="{967F8449-5871-46FD-84DB-6A6EF5C33D03}"/>
                    </a:ext>
                  </a:extLst>
                </p:cNvPr>
                <p:cNvCxnSpPr/>
                <p:nvPr/>
              </p:nvCxnSpPr>
              <p:spPr>
                <a:xfrm flipH="1">
                  <a:off x="3343513" y="1666466"/>
                  <a:ext cx="1" cy="499981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49269950-4A42-4800-9091-BCE8BD226A2D}"/>
                    </a:ext>
                  </a:extLst>
                </p:cNvPr>
                <p:cNvSpPr/>
                <p:nvPr/>
              </p:nvSpPr>
              <p:spPr>
                <a:xfrm>
                  <a:off x="4843843" y="1055175"/>
                  <a:ext cx="1292087" cy="646332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 sz="1500"/>
                </a:p>
              </p:txBody>
            </p:sp>
            <p:sp>
              <p:nvSpPr>
                <p:cNvPr id="24" name="TextBox 26">
                  <a:extLst>
                    <a:ext uri="{FF2B5EF4-FFF2-40B4-BE49-F238E27FC236}">
                      <a16:creationId xmlns:a16="http://schemas.microsoft.com/office/drawing/2014/main" id="{8A5B6C97-1569-4458-906D-D93804C3BBEC}"/>
                    </a:ext>
                  </a:extLst>
                </p:cNvPr>
                <p:cNvSpPr txBox="1"/>
                <p:nvPr/>
              </p:nvSpPr>
              <p:spPr>
                <a:xfrm>
                  <a:off x="4857889" y="1159347"/>
                  <a:ext cx="1109605" cy="5659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</a:pP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Evapora</a:t>
                  </a: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tor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</a:pP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350 mmHg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" name="TextBox 27">
                  <a:extLst>
                    <a:ext uri="{FF2B5EF4-FFF2-40B4-BE49-F238E27FC236}">
                      <a16:creationId xmlns:a16="http://schemas.microsoft.com/office/drawing/2014/main" id="{78D4E561-69C4-458D-98B5-B3A832FC94B6}"/>
                    </a:ext>
                  </a:extLst>
                </p:cNvPr>
                <p:cNvSpPr txBox="1"/>
                <p:nvPr/>
              </p:nvSpPr>
              <p:spPr>
                <a:xfrm>
                  <a:off x="2264613" y="1790999"/>
                  <a:ext cx="1137200" cy="32296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ginger cake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" name="TextBox 28">
                  <a:extLst>
                    <a:ext uri="{FF2B5EF4-FFF2-40B4-BE49-F238E27FC236}">
                      <a16:creationId xmlns:a16="http://schemas.microsoft.com/office/drawing/2014/main" id="{920A7E2D-3581-4F4B-AB34-0D3269ADB4C0}"/>
                    </a:ext>
                  </a:extLst>
                </p:cNvPr>
                <p:cNvSpPr txBox="1"/>
                <p:nvPr/>
              </p:nvSpPr>
              <p:spPr>
                <a:xfrm>
                  <a:off x="4075985" y="981149"/>
                  <a:ext cx="787987" cy="5500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Filtrat</a:t>
                  </a: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e</a:t>
                  </a: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" name="TextBox 38">
                  <a:extLst>
                    <a:ext uri="{FF2B5EF4-FFF2-40B4-BE49-F238E27FC236}">
                      <a16:creationId xmlns:a16="http://schemas.microsoft.com/office/drawing/2014/main" id="{5BCC5C90-FE49-41E7-928A-8B48FE3E28BC}"/>
                    </a:ext>
                  </a:extLst>
                </p:cNvPr>
                <p:cNvSpPr txBox="1"/>
                <p:nvPr/>
              </p:nvSpPr>
              <p:spPr>
                <a:xfrm>
                  <a:off x="6219136" y="1050496"/>
                  <a:ext cx="814692" cy="32296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Solvent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8" name="Straight Arrow Connector 27">
                  <a:extLst>
                    <a:ext uri="{FF2B5EF4-FFF2-40B4-BE49-F238E27FC236}">
                      <a16:creationId xmlns:a16="http://schemas.microsoft.com/office/drawing/2014/main" id="{42E8EF9F-665C-4DFB-9E4F-25FA4009D4BE}"/>
                    </a:ext>
                  </a:extLst>
                </p:cNvPr>
                <p:cNvCxnSpPr/>
                <p:nvPr/>
              </p:nvCxnSpPr>
              <p:spPr>
                <a:xfrm flipH="1">
                  <a:off x="5489887" y="1714641"/>
                  <a:ext cx="1" cy="499981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TextBox 40">
                  <a:extLst>
                    <a:ext uri="{FF2B5EF4-FFF2-40B4-BE49-F238E27FC236}">
                      <a16:creationId xmlns:a16="http://schemas.microsoft.com/office/drawing/2014/main" id="{8511E222-4D90-400E-9711-1B3335924B35}"/>
                    </a:ext>
                  </a:extLst>
                </p:cNvPr>
                <p:cNvSpPr txBox="1"/>
                <p:nvPr/>
              </p:nvSpPr>
              <p:spPr>
                <a:xfrm>
                  <a:off x="4655307" y="1848430"/>
                  <a:ext cx="775936" cy="32296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extract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C99DFEA7-67E8-4022-A0DE-69AEF22B0EAF}"/>
                    </a:ext>
                  </a:extLst>
                </p:cNvPr>
                <p:cNvSpPr/>
                <p:nvPr/>
              </p:nvSpPr>
              <p:spPr>
                <a:xfrm>
                  <a:off x="4884706" y="2206644"/>
                  <a:ext cx="1292087" cy="56928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id-ID" sz="1500">
                      <a:solidFill>
                        <a:srgbClr val="FFFFFF"/>
                      </a:solidFill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Uji</a:t>
                  </a:r>
                  <a:endParaRPr lang="en-US" sz="1500"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TextBox 42">
                  <a:extLst>
                    <a:ext uri="{FF2B5EF4-FFF2-40B4-BE49-F238E27FC236}">
                      <a16:creationId xmlns:a16="http://schemas.microsoft.com/office/drawing/2014/main" id="{EC75C17D-9AA1-4D71-8D98-50DE26E3E041}"/>
                    </a:ext>
                  </a:extLst>
                </p:cNvPr>
                <p:cNvSpPr txBox="1"/>
                <p:nvPr/>
              </p:nvSpPr>
              <p:spPr>
                <a:xfrm>
                  <a:off x="5218408" y="2313659"/>
                  <a:ext cx="624680" cy="31785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HPLC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3" name="TextBox 44">
                  <a:extLst>
                    <a:ext uri="{FF2B5EF4-FFF2-40B4-BE49-F238E27FC236}">
                      <a16:creationId xmlns:a16="http://schemas.microsoft.com/office/drawing/2014/main" id="{5FCCB79C-980B-41C8-8FE1-15A262B8153C}"/>
                    </a:ext>
                  </a:extLst>
                </p:cNvPr>
                <p:cNvSpPr txBox="1"/>
                <p:nvPr/>
              </p:nvSpPr>
              <p:spPr>
                <a:xfrm>
                  <a:off x="4673042" y="3364260"/>
                  <a:ext cx="2428745" cy="56590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yield </a:t>
                  </a: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of </a:t>
                  </a: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gingerol</a:t>
                  </a:r>
                  <a:r>
                    <a:rPr lang="en-US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calculation</a:t>
                  </a:r>
                  <a:r>
                    <a:rPr lang="id-ID" sz="1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 </a:t>
                  </a:r>
                  <a:endParaRPr lang="en-US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7" name="Straight Arrow Connector 6">
                <a:extLst>
                  <a:ext uri="{FF2B5EF4-FFF2-40B4-BE49-F238E27FC236}">
                    <a16:creationId xmlns:a16="http://schemas.microsoft.com/office/drawing/2014/main" id="{A2E84329-2E29-40F7-9E70-38695E21D00B}"/>
                  </a:ext>
                </a:extLst>
              </p:cNvPr>
              <p:cNvCxnSpPr/>
              <p:nvPr/>
            </p:nvCxnSpPr>
            <p:spPr>
              <a:xfrm>
                <a:off x="9430821" y="2257216"/>
                <a:ext cx="969699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F9C24AAD-8BE4-4B12-B882-7FB83B2AA72C}"/>
                </a:ext>
              </a:extLst>
            </p:cNvPr>
            <p:cNvCxnSpPr/>
            <p:nvPr/>
          </p:nvCxnSpPr>
          <p:spPr>
            <a:xfrm>
              <a:off x="1175330" y="2157964"/>
              <a:ext cx="80140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4ACDD982-0D58-4042-BC52-79A2648874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95064" y="1358140"/>
              <a:ext cx="2836" cy="49015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0BBF071-7EAE-43A9-A441-89F10DE791EF}"/>
                </a:ext>
              </a:extLst>
            </p:cNvPr>
            <p:cNvCxnSpPr/>
            <p:nvPr/>
          </p:nvCxnSpPr>
          <p:spPr>
            <a:xfrm>
              <a:off x="3192743" y="2215749"/>
              <a:ext cx="80140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52146988-6004-4ED1-ACF3-7E5DA694FA9A}"/>
                </a:ext>
              </a:extLst>
            </p:cNvPr>
            <p:cNvCxnSpPr/>
            <p:nvPr/>
          </p:nvCxnSpPr>
          <p:spPr>
            <a:xfrm>
              <a:off x="6003103" y="2218385"/>
              <a:ext cx="80140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8F4C188B-EDBD-4B87-B8B8-98314AE7BD20}"/>
                </a:ext>
              </a:extLst>
            </p:cNvPr>
            <p:cNvCxnSpPr/>
            <p:nvPr/>
          </p:nvCxnSpPr>
          <p:spPr>
            <a:xfrm>
              <a:off x="8059451" y="2206226"/>
              <a:ext cx="80140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ED2AEDCC-7E02-4DE2-80C0-A884197CE090}"/>
                </a:ext>
              </a:extLst>
            </p:cNvPr>
            <p:cNvCxnSpPr/>
            <p:nvPr/>
          </p:nvCxnSpPr>
          <p:spPr>
            <a:xfrm flipH="1">
              <a:off x="9478800" y="3572779"/>
              <a:ext cx="1" cy="49015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329EA151-4BF5-446E-AC06-0E5D3D722A2F}"/>
                </a:ext>
              </a:extLst>
            </p:cNvPr>
            <p:cNvSpPr/>
            <p:nvPr/>
          </p:nvSpPr>
          <p:spPr>
            <a:xfrm>
              <a:off x="6754786" y="2963485"/>
              <a:ext cx="1399052" cy="55809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500" dirty="0">
                  <a:solidFill>
                    <a:schemeClr val="tx1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SEM analysis</a:t>
              </a:r>
              <a:r>
                <a:rPr lang="id-ID" sz="1500" dirty="0"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ji</a:t>
              </a:r>
              <a:endParaRPr lang="en-US" sz="15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4" name="Connector: Elbow 43">
              <a:extLst>
                <a:ext uri="{FF2B5EF4-FFF2-40B4-BE49-F238E27FC236}">
                  <a16:creationId xmlns:a16="http://schemas.microsoft.com/office/drawing/2014/main" id="{9E25F3E1-EA80-49CF-B2EA-5723E5029AA4}"/>
                </a:ext>
              </a:extLst>
            </p:cNvPr>
            <p:cNvCxnSpPr>
              <a:cxnSpLocks/>
              <a:endCxn id="14" idx="3"/>
            </p:cNvCxnSpPr>
            <p:nvPr/>
          </p:nvCxnSpPr>
          <p:spPr>
            <a:xfrm rot="10800000">
              <a:off x="3427447" y="1093350"/>
              <a:ext cx="7610548" cy="1069224"/>
            </a:xfrm>
            <a:prstGeom prst="bentConnector3">
              <a:avLst>
                <a:gd name="adj1" fmla="val -424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C647393C-BB29-4CAE-87D3-66D6BAE7D957}"/>
                </a:ext>
              </a:extLst>
            </p:cNvPr>
            <p:cNvCxnSpPr/>
            <p:nvPr/>
          </p:nvCxnSpPr>
          <p:spPr>
            <a:xfrm flipH="1">
              <a:off x="7425782" y="3519707"/>
              <a:ext cx="1" cy="49015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">
              <a:extLst>
                <a:ext uri="{FF2B5EF4-FFF2-40B4-BE49-F238E27FC236}">
                  <a16:creationId xmlns:a16="http://schemas.microsoft.com/office/drawing/2014/main" id="{6A166FDB-42DE-4A25-9289-98E45258E84D}"/>
                </a:ext>
              </a:extLst>
            </p:cNvPr>
            <p:cNvSpPr txBox="1"/>
            <p:nvPr/>
          </p:nvSpPr>
          <p:spPr>
            <a:xfrm>
              <a:off x="6174758" y="3985512"/>
              <a:ext cx="2480944" cy="316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5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damaged ginger morphology</a:t>
              </a:r>
              <a:endParaRPr lang="en-US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8738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50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herliati mulyono</dc:creator>
  <cp:lastModifiedBy>herliati mulyono</cp:lastModifiedBy>
  <cp:revision>13</cp:revision>
  <dcterms:created xsi:type="dcterms:W3CDTF">2021-05-21T02:36:57Z</dcterms:created>
  <dcterms:modified xsi:type="dcterms:W3CDTF">2021-07-23T10:30:27Z</dcterms:modified>
</cp:coreProperties>
</file>